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Bootcamp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Noble Desktop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995017"/>
            <a:ext cx="13004801" cy="722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body" idx="13"/>
          </p:nvPr>
        </p:nvSpPr>
        <p:spPr>
          <a:xfrm>
            <a:off x="5892800" y="581833"/>
            <a:ext cx="6705600" cy="6694933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/>
            <a:r>
              <a:t>“Without big data analytics, companies are blind and deaf, wandering out onto the web like deer on a freeway.”</a:t>
            </a:r>
          </a:p>
        </p:txBody>
      </p:sp>
      <p:pic>
        <p:nvPicPr>
          <p:cNvPr id="239" name="pasted-image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8638" t="0" r="863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0" name="Shape 240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Geoffrey Moore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1231888" y="3448135"/>
            <a:ext cx="10214724" cy="3259040"/>
          </a:xfrm>
          <a:prstGeom prst="rect">
            <a:avLst/>
          </a:prstGeom>
        </p:spPr>
        <p:txBody>
          <a:bodyPr/>
          <a:lstStyle>
            <a:lvl1pPr defTabSz="391414">
              <a:defRPr sz="11390"/>
            </a:lvl1pPr>
          </a:lstStyle>
          <a:p>
            <a:pPr/>
            <a:r>
              <a:t>2. SQL is a core skill for using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Advantages of SQL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Evergreen skill</a:t>
            </a:r>
          </a:p>
          <a:p>
            <a:pPr>
              <a:defRPr sz="5400"/>
            </a:pPr>
            <a:r>
              <a:t>Nearly identical across databases</a:t>
            </a:r>
          </a:p>
          <a:p>
            <a:pPr>
              <a:defRPr sz="5400"/>
            </a:pPr>
            <a:r>
              <a:t>Fast to learn, compared to other programming languages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3230" y="2171700"/>
            <a:ext cx="5486401" cy="5486400"/>
          </a:xfrm>
          <a:prstGeom prst="rect">
            <a:avLst/>
          </a:prstGeom>
        </p:spPr>
      </p:pic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Truth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source of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Uses of SQL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“Know your numbers” for any aspect of your business</a:t>
            </a:r>
          </a:p>
          <a:p>
            <a:pPr>
              <a:defRPr sz="5400"/>
            </a:pPr>
            <a:r>
              <a:t>Fix mistakes in database</a:t>
            </a:r>
          </a:p>
          <a:p>
            <a:pPr>
              <a:defRPr sz="5400"/>
            </a:pPr>
            <a:r>
              <a:t>Create backups of your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1285966" y="3979487"/>
            <a:ext cx="10822039" cy="1794626"/>
          </a:xfrm>
          <a:prstGeom prst="rect">
            <a:avLst/>
          </a:prstGeom>
        </p:spPr>
        <p:txBody>
          <a:bodyPr/>
          <a:lstStyle>
            <a:lvl1pPr defTabSz="455675">
              <a:defRPr sz="13259"/>
            </a:lvl1pPr>
          </a:lstStyle>
          <a:p>
            <a:pPr/>
            <a:r>
              <a:t>Course outline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2668331" y="846666"/>
            <a:ext cx="7185538" cy="1960663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sp>
        <p:nvSpPr>
          <p:cNvPr id="257" name="Shape 257"/>
          <p:cNvSpPr/>
          <p:nvPr>
            <p:ph type="body" idx="4294967295"/>
          </p:nvPr>
        </p:nvSpPr>
        <p:spPr>
          <a:xfrm>
            <a:off x="406400" y="2840797"/>
            <a:ext cx="12192000" cy="6311306"/>
          </a:xfrm>
          <a:prstGeom prst="rect">
            <a:avLst/>
          </a:prstGeom>
        </p:spPr>
        <p:txBody>
          <a:bodyPr/>
          <a:lstStyle/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15 minutes for lesson &amp; demo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15 minutes for exercise</a:t>
            </a:r>
          </a:p>
          <a:p>
            <a:pPr marL="677731" indent="-677731" defTabSz="560831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Pause to review &amp; ask questions</a:t>
            </a:r>
          </a:p>
          <a:p>
            <a:pPr marL="677731" indent="-677731" defTabSz="560831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144"/>
            </a:pPr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Day 1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xfrm>
            <a:off x="406400" y="3610041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Concepts &amp; Terminology</a:t>
            </a:r>
          </a:p>
          <a:p>
            <a:pPr>
              <a:defRPr sz="5400"/>
            </a:pPr>
            <a:r>
              <a:t>Navigating the DBeaver GUI</a:t>
            </a:r>
          </a:p>
          <a:p>
            <a:pPr>
              <a:defRPr sz="5400"/>
            </a:pPr>
            <a:r>
              <a:t>Querying for data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Day 2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Aggregating data</a:t>
            </a:r>
          </a:p>
          <a:p>
            <a:pPr>
              <a:defRPr sz="5400"/>
            </a:pPr>
            <a:r>
              <a:t>Joining data</a:t>
            </a:r>
          </a:p>
          <a:p>
            <a:pPr>
              <a:defRPr sz="5400"/>
            </a:pPr>
            <a:r>
              <a:t>Adding data to the database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Rob Carrington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xfrm>
            <a:off x="406400" y="430106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5 years as a software developer</a:t>
            </a:r>
          </a:p>
          <a:p>
            <a:pPr>
              <a:defRPr sz="5400"/>
            </a:pPr>
            <a:r>
              <a:t>Worked in FinTech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Day 3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Fancy advanced topics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Out of scope</a:t>
            </a:r>
          </a:p>
        </p:txBody>
      </p:sp>
      <p:sp>
        <p:nvSpPr>
          <p:cNvPr id="269" name="Shape 269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Schema design</a:t>
            </a:r>
          </a:p>
          <a:p>
            <a:pPr>
              <a:defRPr sz="5400"/>
            </a:pPr>
            <a:r>
              <a:t>High-performance use cases</a:t>
            </a:r>
          </a:p>
          <a:p>
            <a:pPr>
              <a:defRPr sz="5400"/>
            </a:pPr>
            <a:r>
              <a:t>Technical foundations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2373706" y="3191852"/>
            <a:ext cx="8257387" cy="4091485"/>
          </a:xfrm>
          <a:prstGeom prst="rect">
            <a:avLst/>
          </a:prstGeom>
        </p:spPr>
        <p:txBody>
          <a:bodyPr/>
          <a:lstStyle>
            <a:lvl1pPr defTabSz="502412">
              <a:defRPr sz="14620"/>
            </a:lvl1pPr>
          </a:lstStyle>
          <a:p>
            <a:pPr/>
            <a:r>
              <a:t>Concepts &amp; Terminology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xfrm>
            <a:off x="365679" y="4402842"/>
            <a:ext cx="13556037" cy="4521201"/>
          </a:xfrm>
          <a:prstGeom prst="rect">
            <a:avLst/>
          </a:prstGeom>
        </p:spPr>
        <p:txBody>
          <a:bodyPr/>
          <a:lstStyle/>
          <a:p>
            <a:pPr>
              <a:defRPr sz="11500"/>
            </a:pPr>
            <a:r>
              <a:rPr>
                <a:solidFill>
                  <a:srgbClr val="A6AAA9"/>
                </a:solidFill>
              </a:rPr>
              <a:t>This</a:t>
            </a:r>
            <a:r>
              <a:t> </a:t>
            </a:r>
            <a:r>
              <a:t>will</a:t>
            </a:r>
            <a:r>
              <a:t> </a:t>
            </a:r>
            <a:r>
              <a:rPr>
                <a:solidFill>
                  <a:srgbClr val="A6AAA9"/>
                </a:solidFill>
              </a:rPr>
              <a:t>be on the test!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638" y="-1"/>
            <a:ext cx="1046152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High-Level view</a:t>
            </a:r>
          </a:p>
        </p:txBody>
      </p:sp>
      <p:pic>
        <p:nvPicPr>
          <p:cNvPr id="2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19" y="3883735"/>
            <a:ext cx="4063843" cy="38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5010535" y="5168900"/>
            <a:ext cx="2983730" cy="914869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xfrm>
            <a:off x="1403097" y="7951023"/>
            <a:ext cx="2484287" cy="12619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/>
            </a:lvl1pPr>
          </a:lstStyle>
          <a:p>
            <a:pPr/>
            <a:r>
              <a:t>Client</a:t>
            </a:r>
          </a:p>
        </p:txBody>
      </p:sp>
      <p:sp>
        <p:nvSpPr>
          <p:cNvPr id="281" name="Shape 281"/>
          <p:cNvSpPr/>
          <p:nvPr/>
        </p:nvSpPr>
        <p:spPr>
          <a:xfrm>
            <a:off x="7903574" y="7951023"/>
            <a:ext cx="4644747" cy="126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spcBef>
                <a:spcPts val="2800"/>
              </a:spcBef>
              <a:defRPr sz="6400"/>
            </a:lvl1pPr>
          </a:lstStyle>
          <a:p>
            <a:pPr/>
            <a:r>
              <a:t>Server/Host</a:t>
            </a:r>
          </a:p>
        </p:txBody>
      </p:sp>
      <p:sp>
        <p:nvSpPr>
          <p:cNvPr id="282" name="Shape 282"/>
          <p:cNvSpPr/>
          <p:nvPr/>
        </p:nvSpPr>
        <p:spPr>
          <a:xfrm>
            <a:off x="5493080" y="4293442"/>
            <a:ext cx="20186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A6AAA9"/>
                </a:solidFill>
              </a:defRPr>
            </a:lvl1pPr>
          </a:lstStyle>
          <a:p>
            <a:pPr/>
            <a:r>
              <a:t>Network</a:t>
            </a:r>
          </a:p>
        </p:txBody>
      </p:sp>
      <p:pic>
        <p:nvPicPr>
          <p:cNvPr id="28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638" y="2684216"/>
            <a:ext cx="4063843" cy="498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High-Level view</a:t>
            </a:r>
          </a:p>
        </p:txBody>
      </p:sp>
      <p:pic>
        <p:nvPicPr>
          <p:cNvPr id="2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897" y="1938818"/>
            <a:ext cx="9511717" cy="728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High-Level view</a:t>
            </a:r>
          </a:p>
        </p:txBody>
      </p:sp>
      <p:pic>
        <p:nvPicPr>
          <p:cNvPr id="2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19" y="3883735"/>
            <a:ext cx="4063843" cy="38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5010535" y="5168900"/>
            <a:ext cx="2983730" cy="914869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xfrm>
            <a:off x="1403097" y="7951023"/>
            <a:ext cx="2484287" cy="12619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/>
            </a:lvl1pPr>
          </a:lstStyle>
          <a:p>
            <a:pPr/>
            <a:r>
              <a:t>Client</a:t>
            </a:r>
          </a:p>
        </p:txBody>
      </p:sp>
      <p:sp>
        <p:nvSpPr>
          <p:cNvPr id="292" name="Shape 292"/>
          <p:cNvSpPr/>
          <p:nvPr/>
        </p:nvSpPr>
        <p:spPr>
          <a:xfrm>
            <a:off x="7903574" y="7951023"/>
            <a:ext cx="4644747" cy="126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spcBef>
                <a:spcPts val="2800"/>
              </a:spcBef>
              <a:defRPr sz="6400"/>
            </a:lvl1pPr>
          </a:lstStyle>
          <a:p>
            <a:pPr/>
            <a:r>
              <a:t>Server/Host</a:t>
            </a:r>
          </a:p>
        </p:txBody>
      </p:sp>
      <p:sp>
        <p:nvSpPr>
          <p:cNvPr id="293" name="Shape 293"/>
          <p:cNvSpPr/>
          <p:nvPr/>
        </p:nvSpPr>
        <p:spPr>
          <a:xfrm>
            <a:off x="5493080" y="4293442"/>
            <a:ext cx="2018640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solidFill>
                  <a:srgbClr val="A6AAA9"/>
                </a:solidFill>
              </a:defRPr>
            </a:lvl1pPr>
          </a:lstStyle>
          <a:p>
            <a:pPr/>
            <a:r>
              <a:t>Network</a:t>
            </a:r>
          </a:p>
        </p:txBody>
      </p:sp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638" y="2684216"/>
            <a:ext cx="4063843" cy="4986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High-Level view</a:t>
            </a:r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19" y="3883735"/>
            <a:ext cx="4063843" cy="38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5010535" y="5168900"/>
            <a:ext cx="2983730" cy="914869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xfrm>
            <a:off x="873683" y="7808188"/>
            <a:ext cx="3543115" cy="12619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DBeaver</a:t>
            </a:r>
          </a:p>
        </p:txBody>
      </p:sp>
      <p:sp>
        <p:nvSpPr>
          <p:cNvPr id="300" name="Shape 300"/>
          <p:cNvSpPr/>
          <p:nvPr/>
        </p:nvSpPr>
        <p:spPr>
          <a:xfrm>
            <a:off x="7903574" y="7951023"/>
            <a:ext cx="4644747" cy="126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spcBef>
                <a:spcPts val="2800"/>
              </a:spcBef>
              <a:defRPr sz="6400"/>
            </a:lvl1pPr>
          </a:lstStyle>
          <a:p>
            <a:pPr/>
            <a:r>
              <a:t>Server/Host</a:t>
            </a:r>
          </a:p>
        </p:txBody>
      </p:sp>
      <p:sp>
        <p:nvSpPr>
          <p:cNvPr id="301" name="Shape 301"/>
          <p:cNvSpPr/>
          <p:nvPr/>
        </p:nvSpPr>
        <p:spPr>
          <a:xfrm>
            <a:off x="5743651" y="4584699"/>
            <a:ext cx="15174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A6AAA9"/>
                </a:solidFill>
              </a:defRPr>
            </a:lvl1pPr>
          </a:lstStyle>
          <a:p>
            <a:pPr/>
            <a:r>
              <a:t>Network</a:t>
            </a:r>
          </a:p>
        </p:txBody>
      </p:sp>
      <p:pic>
        <p:nvPicPr>
          <p:cNvPr id="30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638" y="2684216"/>
            <a:ext cx="4063843" cy="498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6569" y="4546396"/>
            <a:ext cx="1261950" cy="1261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High-Level view</a:t>
            </a:r>
          </a:p>
        </p:txBody>
      </p:sp>
      <p:pic>
        <p:nvPicPr>
          <p:cNvPr id="3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319" y="3883735"/>
            <a:ext cx="4063843" cy="384033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5010535" y="5168900"/>
            <a:ext cx="2983730" cy="914869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xfrm>
            <a:off x="873683" y="7808188"/>
            <a:ext cx="3543115" cy="1261951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DBeaver</a:t>
            </a:r>
          </a:p>
        </p:txBody>
      </p:sp>
      <p:sp>
        <p:nvSpPr>
          <p:cNvPr id="309" name="Shape 309"/>
          <p:cNvSpPr/>
          <p:nvPr/>
        </p:nvSpPr>
        <p:spPr>
          <a:xfrm>
            <a:off x="5743651" y="4584699"/>
            <a:ext cx="15174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A6AAA9"/>
                </a:solidFill>
              </a:defRPr>
            </a:lvl1pPr>
          </a:lstStyle>
          <a:p>
            <a:pPr/>
            <a:r>
              <a:t>Network</a:t>
            </a:r>
          </a:p>
        </p:txBody>
      </p:sp>
      <p:pic>
        <p:nvPicPr>
          <p:cNvPr id="3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638" y="2684216"/>
            <a:ext cx="4063843" cy="4986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96569" y="4546396"/>
            <a:ext cx="1261950" cy="12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8803" y="4520071"/>
            <a:ext cx="2699600" cy="278549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8690904" y="7808188"/>
            <a:ext cx="3337312" cy="126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Postgres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Q2 eBanking</a:t>
            </a:r>
          </a:p>
        </p:txBody>
      </p:sp>
      <p:pic>
        <p:nvPicPr>
          <p:cNvPr id="210" name="Screen Shot 2019-01-10 at 3.2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6752232"/>
            <a:ext cx="7213600" cy="175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7733903" y="4089400"/>
            <a:ext cx="4496793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12" name="apple-bank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330" y="4160955"/>
            <a:ext cx="3352801" cy="144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414" y="3879177"/>
            <a:ext cx="5870982" cy="2011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High-level view</a:t>
            </a:r>
          </a:p>
        </p:txBody>
      </p:sp>
      <p:sp>
        <p:nvSpPr>
          <p:cNvPr id="316" name="Shape 316"/>
          <p:cNvSpPr/>
          <p:nvPr>
            <p:ph type="body" idx="1"/>
          </p:nvPr>
        </p:nvSpPr>
        <p:spPr>
          <a:xfrm>
            <a:off x="406400" y="3492183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Client</a:t>
            </a:r>
          </a:p>
          <a:p>
            <a:pPr>
              <a:defRPr sz="5400"/>
            </a:pPr>
            <a:r>
              <a:t>Server/Host</a:t>
            </a:r>
          </a:p>
          <a:p>
            <a:pPr>
              <a:defRPr sz="5400"/>
            </a:pPr>
            <a:r>
              <a:t>DBeaver</a:t>
            </a:r>
          </a:p>
          <a:p>
            <a:pPr>
              <a:defRPr sz="5400"/>
            </a:pPr>
            <a:r>
              <a:t>Postgres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19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22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4201" y="1939403"/>
            <a:ext cx="3574082" cy="3687803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/>
          <p:nvPr>
            <p:ph type="body" sz="quarter" idx="1"/>
          </p:nvPr>
        </p:nvSpPr>
        <p:spPr>
          <a:xfrm>
            <a:off x="671326" y="2979085"/>
            <a:ext cx="3543115" cy="246194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Postgres instance</a:t>
            </a:r>
          </a:p>
        </p:txBody>
      </p:sp>
      <p:sp>
        <p:nvSpPr>
          <p:cNvPr id="325" name="Shape 325"/>
          <p:cNvSpPr/>
          <p:nvPr/>
        </p:nvSpPr>
        <p:spPr>
          <a:xfrm>
            <a:off x="4313836" y="3236537"/>
            <a:ext cx="21355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28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4201" y="1939403"/>
            <a:ext cx="3574082" cy="36878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1044341" y="4419365"/>
            <a:ext cx="2983730" cy="914870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1777457" y="3775272"/>
            <a:ext cx="15174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A6AAA9"/>
                </a:solidFill>
              </a:defRPr>
            </a:lvl1pPr>
          </a:lstStyle>
          <a:p>
            <a:pPr/>
            <a:r>
              <a:t>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34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4201" y="1939403"/>
            <a:ext cx="3574082" cy="368780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417034" y="4277715"/>
            <a:ext cx="2983731" cy="914870"/>
          </a:xfrm>
          <a:prstGeom prst="leftRightArrow">
            <a:avLst>
              <a:gd name="adj1" fmla="val 32000"/>
              <a:gd name="adj2" fmla="val 6108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xfrm>
            <a:off x="3524557" y="1633540"/>
            <a:ext cx="3543116" cy="246194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Port</a:t>
            </a:r>
          </a:p>
        </p:txBody>
      </p:sp>
      <p:pic>
        <p:nvPicPr>
          <p:cNvPr id="338" name="phone clipart_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0540" y="3961975"/>
            <a:ext cx="1961866" cy="1546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262910"/>
            <a:satOff val="3867"/>
            <a:lumOff val="-1803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body" idx="13"/>
          </p:nvPr>
        </p:nvSpPr>
        <p:spPr>
          <a:xfrm>
            <a:off x="6236806" y="1836165"/>
            <a:ext cx="6705601" cy="7277101"/>
          </a:xfrm>
          <a:prstGeom prst="rect">
            <a:avLst/>
          </a:prstGeom>
        </p:spPr>
        <p:txBody>
          <a:bodyPr/>
          <a:lstStyle/>
          <a:p>
            <a:pPr/>
            <a:r>
              <a:t>“Port 5432?” </a:t>
            </a:r>
          </a:p>
          <a:p>
            <a:pPr/>
          </a:p>
          <a:p>
            <a:pPr/>
            <a:r>
              <a:t>“Yes, I’ll connect you to Postgres right away.”</a:t>
            </a:r>
          </a:p>
        </p:txBody>
      </p:sp>
      <p:pic>
        <p:nvPicPr>
          <p:cNvPr id="341" name="pasted-image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1875" t="0" r="2187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44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4201" y="1939403"/>
            <a:ext cx="3574082" cy="3687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586" y="6074789"/>
            <a:ext cx="1967487" cy="217152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>
            <p:ph type="body" sz="quarter" idx="1"/>
          </p:nvPr>
        </p:nvSpPr>
        <p:spPr>
          <a:xfrm>
            <a:off x="1420046" y="6481476"/>
            <a:ext cx="3995968" cy="13581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6400">
                <a:solidFill>
                  <a:schemeClr val="accent5"/>
                </a:solidFill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348" name="Shape 348"/>
          <p:cNvSpPr/>
          <p:nvPr/>
        </p:nvSpPr>
        <p:spPr>
          <a:xfrm>
            <a:off x="5503157" y="6560446"/>
            <a:ext cx="1647286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Server view</a:t>
            </a:r>
          </a:p>
        </p:txBody>
      </p:sp>
      <p:pic>
        <p:nvPicPr>
          <p:cNvPr id="351" name="pasted-image-filtered.png"/>
          <p:cNvPicPr>
            <a:picLocks noChangeAspect="1"/>
          </p:cNvPicPr>
          <p:nvPr/>
        </p:nvPicPr>
        <p:blipFill>
          <a:blip r:embed="rId2">
            <a:alphaModFix amt="39445"/>
            <a:extLst/>
          </a:blip>
          <a:srcRect l="0" t="0" r="0" b="0"/>
          <a:stretch>
            <a:fillRect/>
          </a:stretch>
        </p:blipFill>
        <p:spPr>
          <a:xfrm>
            <a:off x="5360495" y="1232112"/>
            <a:ext cx="5325990" cy="8233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4201" y="1939403"/>
            <a:ext cx="3574082" cy="3687803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>
            <p:ph type="body" sz="quarter" idx="1"/>
          </p:nvPr>
        </p:nvSpPr>
        <p:spPr>
          <a:xfrm>
            <a:off x="1076039" y="6481476"/>
            <a:ext cx="3995969" cy="1358149"/>
          </a:xfrm>
          <a:prstGeom prst="rect">
            <a:avLst/>
          </a:prstGeom>
        </p:spPr>
        <p:txBody>
          <a:bodyPr anchor="b"/>
          <a:lstStyle>
            <a:lvl1pPr marL="0" indent="0" defTabSz="578358">
              <a:spcBef>
                <a:spcPts val="2700"/>
              </a:spcBef>
              <a:buClrTx/>
              <a:buSzTx/>
              <a:buFontTx/>
              <a:buNone/>
              <a:defRPr sz="6336">
                <a:solidFill>
                  <a:schemeClr val="accent5"/>
                </a:solidFill>
              </a:defRPr>
            </a:lvl1pPr>
          </a:lstStyle>
          <a:p>
            <a:pPr/>
            <a:r>
              <a:t>Databases</a:t>
            </a:r>
          </a:p>
        </p:txBody>
      </p:sp>
      <p:pic>
        <p:nvPicPr>
          <p:cNvPr id="35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7586" y="6074789"/>
            <a:ext cx="1967487" cy="217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0546" y="6074789"/>
            <a:ext cx="1967487" cy="2171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8776" y="6074789"/>
            <a:ext cx="1967487" cy="2171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Database view</a:t>
            </a:r>
          </a:p>
        </p:txBody>
      </p:sp>
      <p:pic>
        <p:nvPicPr>
          <p:cNvPr id="359" name="pasted-image.png"/>
          <p:cNvPicPr>
            <a:picLocks noChangeAspect="1"/>
          </p:cNvPicPr>
          <p:nvPr/>
        </p:nvPicPr>
        <p:blipFill>
          <a:blip r:embed="rId2">
            <a:alphaModFix amt="30530"/>
            <a:extLst/>
          </a:blip>
          <a:stretch>
            <a:fillRect/>
          </a:stretch>
        </p:blipFill>
        <p:spPr>
          <a:xfrm>
            <a:off x="3174752" y="2634722"/>
            <a:ext cx="6655296" cy="734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Database view</a:t>
            </a:r>
          </a:p>
        </p:txBody>
      </p:sp>
      <p:pic>
        <p:nvPicPr>
          <p:cNvPr id="362" name="pasted-image.png"/>
          <p:cNvPicPr>
            <a:picLocks noChangeAspect="1"/>
          </p:cNvPicPr>
          <p:nvPr/>
        </p:nvPicPr>
        <p:blipFill>
          <a:blip r:embed="rId2">
            <a:alphaModFix amt="30530"/>
            <a:extLst/>
          </a:blip>
          <a:stretch>
            <a:fillRect/>
          </a:stretch>
        </p:blipFill>
        <p:spPr>
          <a:xfrm>
            <a:off x="3174752" y="2634722"/>
            <a:ext cx="6655296" cy="734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7651" y="5347986"/>
            <a:ext cx="1929497" cy="191883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>
            <p:ph type="body" sz="quarter" idx="1"/>
          </p:nvPr>
        </p:nvSpPr>
        <p:spPr>
          <a:xfrm>
            <a:off x="9838090" y="4741003"/>
            <a:ext cx="3047105" cy="3132803"/>
          </a:xfrm>
          <a:prstGeom prst="rect">
            <a:avLst/>
          </a:prstGeom>
        </p:spPr>
        <p:txBody>
          <a:bodyPr anchor="b"/>
          <a:lstStyle>
            <a:lvl1pPr marL="0" indent="0" defTabSz="531622">
              <a:spcBef>
                <a:spcPts val="2500"/>
              </a:spcBef>
              <a:buClrTx/>
              <a:buSzTx/>
              <a:buFontTx/>
              <a:buNone/>
              <a:defRPr sz="5824">
                <a:solidFill>
                  <a:schemeClr val="accent5"/>
                </a:solidFill>
              </a:defRPr>
            </a:lvl1pPr>
          </a:lstStyle>
          <a:p>
            <a:pPr/>
            <a:r>
              <a:t>Table aka Relation</a:t>
            </a:r>
          </a:p>
        </p:txBody>
      </p:sp>
      <p:sp>
        <p:nvSpPr>
          <p:cNvPr id="365" name="Shape 365"/>
          <p:cNvSpPr/>
          <p:nvPr/>
        </p:nvSpPr>
        <p:spPr>
          <a:xfrm rot="10800000">
            <a:off x="7619367" y="5672404"/>
            <a:ext cx="21355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Databases from my Past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Microsoft SQL Server</a:t>
            </a:r>
          </a:p>
          <a:p>
            <a:pPr>
              <a:defRPr sz="5400"/>
            </a:pPr>
            <a:r>
              <a:t>Apache Cassandra</a:t>
            </a:r>
          </a:p>
          <a:p>
            <a:pPr>
              <a:defRPr sz="5400"/>
            </a:pPr>
            <a:r>
              <a:t>Postgres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asted-image.png"/>
          <p:cNvPicPr>
            <a:picLocks noChangeAspect="1"/>
          </p:cNvPicPr>
          <p:nvPr/>
        </p:nvPicPr>
        <p:blipFill>
          <a:blip r:embed="rId2">
            <a:alphaModFix amt="30530"/>
            <a:extLst/>
          </a:blip>
          <a:stretch>
            <a:fillRect/>
          </a:stretch>
        </p:blipFill>
        <p:spPr>
          <a:xfrm>
            <a:off x="3174752" y="2634722"/>
            <a:ext cx="6655296" cy="734547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3924774" y="4848870"/>
            <a:ext cx="5155252" cy="3509127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9" name="Shape 36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Database view</a:t>
            </a:r>
          </a:p>
        </p:txBody>
      </p:sp>
      <p:pic>
        <p:nvPicPr>
          <p:cNvPr id="37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4453" y="5347986"/>
            <a:ext cx="1929497" cy="1918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7379" y="5347986"/>
            <a:ext cx="1929496" cy="191883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Shape 372"/>
          <p:cNvSpPr/>
          <p:nvPr>
            <p:ph type="body" sz="quarter" idx="1"/>
          </p:nvPr>
        </p:nvSpPr>
        <p:spPr>
          <a:xfrm>
            <a:off x="9655969" y="4741003"/>
            <a:ext cx="2958890" cy="3132803"/>
          </a:xfrm>
          <a:prstGeom prst="rect">
            <a:avLst/>
          </a:prstGeom>
        </p:spPr>
        <p:txBody>
          <a:bodyPr anchor="b"/>
          <a:lstStyle>
            <a:lvl1pPr marL="0" indent="0" defTabSz="531622">
              <a:spcBef>
                <a:spcPts val="2500"/>
              </a:spcBef>
              <a:buClrTx/>
              <a:buSzTx/>
              <a:buFontTx/>
              <a:buNone/>
              <a:defRPr sz="5824">
                <a:solidFill>
                  <a:schemeClr val="accent5"/>
                </a:solidFill>
              </a:defRPr>
            </a:lvl1pPr>
          </a:lstStyle>
          <a:p>
            <a:pPr/>
            <a:r>
              <a:t>Schema = set of 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1638" y="-1"/>
            <a:ext cx="10461524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xfrm>
            <a:off x="4621535" y="4038600"/>
            <a:ext cx="3761730" cy="4521200"/>
          </a:xfrm>
          <a:prstGeom prst="rect">
            <a:avLst/>
          </a:prstGeom>
        </p:spPr>
        <p:txBody>
          <a:bodyPr/>
          <a:lstStyle/>
          <a:p>
            <a:pPr/>
            <a:r>
              <a:t>Quiz!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xfrm>
            <a:off x="154824" y="4038600"/>
            <a:ext cx="12695152" cy="45212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800"/>
              </a:spcBef>
              <a:defRPr sz="15000"/>
            </a:lvl1pPr>
          </a:lstStyle>
          <a:p>
            <a:pPr/>
            <a:r>
              <a:t>DBeaver Interface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DBeaver Interface</a:t>
            </a:r>
          </a:p>
        </p:txBody>
      </p:sp>
      <p:sp>
        <p:nvSpPr>
          <p:cNvPr id="381" name="Shape 381"/>
          <p:cNvSpPr/>
          <p:nvPr>
            <p:ph type="body" idx="1"/>
          </p:nvPr>
        </p:nvSpPr>
        <p:spPr>
          <a:xfrm>
            <a:off x="406400" y="3714776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Browse the tables within a database</a:t>
            </a:r>
          </a:p>
          <a:p>
            <a:pPr>
              <a:defRPr sz="5400"/>
            </a:pPr>
            <a:r>
              <a:t>Execute a query</a:t>
            </a:r>
          </a:p>
          <a:p>
            <a:pPr>
              <a:defRPr sz="5400"/>
            </a:pPr>
            <a:r>
              <a:t>See the resulting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85" name="Shape 3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6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11158" y="691326"/>
            <a:ext cx="3458679" cy="6108701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2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11158" y="691326"/>
            <a:ext cx="3458679" cy="6108701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5333316" y="1852537"/>
            <a:ext cx="4615624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database navigator</a:t>
            </a:r>
          </a:p>
        </p:txBody>
      </p:sp>
      <p:sp>
        <p:nvSpPr>
          <p:cNvPr id="395" name="Shape 395"/>
          <p:cNvSpPr/>
          <p:nvPr/>
        </p:nvSpPr>
        <p:spPr>
          <a:xfrm rot="10800000">
            <a:off x="3626719" y="2736412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98" name="Shape 3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99" name="Shape 3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0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>
            <a:off x="3500417" y="709419"/>
            <a:ext cx="9464371" cy="4679553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04" name="Shape 4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05" name="Shape 4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6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3500417" y="709419"/>
            <a:ext cx="9464371" cy="4679553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496987" y="2020495"/>
            <a:ext cx="4615624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SQL editor</a:t>
            </a:r>
          </a:p>
        </p:txBody>
      </p:sp>
      <p:sp>
        <p:nvSpPr>
          <p:cNvPr id="409" name="Shape 409"/>
          <p:cNvSpPr/>
          <p:nvPr/>
        </p:nvSpPr>
        <p:spPr>
          <a:xfrm>
            <a:off x="1724565" y="4233853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2" name="Shape 4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3" name="Shape 4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4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3561632" y="5508904"/>
            <a:ext cx="9453530" cy="3580949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Databases from my Past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Microsoft SQL Server</a:t>
            </a:r>
          </a:p>
          <a:p>
            <a:pPr>
              <a:defRPr sz="5400"/>
            </a:pPr>
            <a:r>
              <a:t>Apache Cassandra</a:t>
            </a:r>
          </a:p>
          <a:p>
            <a:pPr>
              <a:defRPr sz="5400"/>
            </a:pPr>
            <a:r>
              <a:t>Postgres</a:t>
            </a:r>
          </a:p>
        </p:txBody>
      </p:sp>
      <p:sp>
        <p:nvSpPr>
          <p:cNvPr id="220" name="Shape 220"/>
          <p:cNvSpPr/>
          <p:nvPr/>
        </p:nvSpPr>
        <p:spPr>
          <a:xfrm>
            <a:off x="3757950" y="6631658"/>
            <a:ext cx="1088784" cy="92247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9" name="Shape 4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0" name="dbeaver-screensho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848" y="-1"/>
            <a:ext cx="179197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3561632" y="5508904"/>
            <a:ext cx="9453530" cy="3580949"/>
          </a:xfrm>
          <a:prstGeom prst="rect">
            <a:avLst/>
          </a:prstGeom>
          <a:solidFill>
            <a:schemeClr val="accent4">
              <a:alpha val="4018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2" name="Shape 422"/>
          <p:cNvSpPr/>
          <p:nvPr/>
        </p:nvSpPr>
        <p:spPr>
          <a:xfrm>
            <a:off x="34273" y="3848099"/>
            <a:ext cx="4615624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6000"/>
              <a:t>Results</a:t>
            </a:r>
            <a:r>
              <a:t> panel</a:t>
            </a:r>
          </a:p>
        </p:txBody>
      </p:sp>
      <p:sp>
        <p:nvSpPr>
          <p:cNvPr id="423" name="Shape 423"/>
          <p:cNvSpPr/>
          <p:nvPr/>
        </p:nvSpPr>
        <p:spPr>
          <a:xfrm>
            <a:off x="1684093" y="5953886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xfrm>
            <a:off x="1466126" y="4038600"/>
            <a:ext cx="10933145" cy="4521200"/>
          </a:xfrm>
          <a:prstGeom prst="rect">
            <a:avLst/>
          </a:prstGeom>
        </p:spPr>
        <p:txBody>
          <a:bodyPr/>
          <a:lstStyle/>
          <a:p>
            <a:pPr/>
            <a:r>
              <a:t>Walkthrough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Select Statement</a:t>
            </a:r>
          </a:p>
        </p:txBody>
      </p:sp>
      <p:sp>
        <p:nvSpPr>
          <p:cNvPr id="428" name="Shape 428"/>
          <p:cNvSpPr/>
          <p:nvPr/>
        </p:nvSpPr>
        <p:spPr>
          <a:xfrm>
            <a:off x="462014" y="4438650"/>
            <a:ext cx="117951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* FROM products;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Select Statement</a:t>
            </a:r>
          </a:p>
        </p:txBody>
      </p:sp>
      <p:sp>
        <p:nvSpPr>
          <p:cNvPr id="431" name="Shape 431"/>
          <p:cNvSpPr/>
          <p:nvPr/>
        </p:nvSpPr>
        <p:spPr>
          <a:xfrm>
            <a:off x="462014" y="4438650"/>
            <a:ext cx="117951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* FROM products;</a:t>
            </a:r>
          </a:p>
        </p:txBody>
      </p:sp>
      <p:sp>
        <p:nvSpPr>
          <p:cNvPr id="432" name="Shape 432"/>
          <p:cNvSpPr/>
          <p:nvPr/>
        </p:nvSpPr>
        <p:spPr>
          <a:xfrm>
            <a:off x="5548373" y="7427916"/>
            <a:ext cx="255309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433" name="Shape 433"/>
          <p:cNvSpPr/>
          <p:nvPr/>
        </p:nvSpPr>
        <p:spPr>
          <a:xfrm rot="16200000">
            <a:off x="6014530" y="6030688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Select Statement with Limit</a:t>
            </a:r>
          </a:p>
        </p:txBody>
      </p:sp>
      <p:sp>
        <p:nvSpPr>
          <p:cNvPr id="436" name="Shape 436"/>
          <p:cNvSpPr/>
          <p:nvPr/>
        </p:nvSpPr>
        <p:spPr>
          <a:xfrm>
            <a:off x="462014" y="3898900"/>
            <a:ext cx="117951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SELECT * FROM products 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LIMIT 100;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Specifying Columns</a:t>
            </a:r>
          </a:p>
        </p:txBody>
      </p:sp>
      <p:sp>
        <p:nvSpPr>
          <p:cNvPr id="439" name="Shape 439"/>
          <p:cNvSpPr/>
          <p:nvPr/>
        </p:nvSpPr>
        <p:spPr>
          <a:xfrm>
            <a:off x="462014" y="4438650"/>
            <a:ext cx="121920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title, price FROM products;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Specifying Columns</a:t>
            </a:r>
          </a:p>
        </p:txBody>
      </p:sp>
      <p:sp>
        <p:nvSpPr>
          <p:cNvPr id="442" name="Shape 442"/>
          <p:cNvSpPr/>
          <p:nvPr/>
        </p:nvSpPr>
        <p:spPr>
          <a:xfrm>
            <a:off x="462014" y="4438650"/>
            <a:ext cx="121920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title, price FROM products;</a:t>
            </a:r>
          </a:p>
        </p:txBody>
      </p:sp>
      <p:sp>
        <p:nvSpPr>
          <p:cNvPr id="443" name="Shape 443"/>
          <p:cNvSpPr/>
          <p:nvPr/>
        </p:nvSpPr>
        <p:spPr>
          <a:xfrm>
            <a:off x="4663335" y="7407511"/>
            <a:ext cx="304085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column</a:t>
            </a:r>
          </a:p>
        </p:txBody>
      </p:sp>
      <p:sp>
        <p:nvSpPr>
          <p:cNvPr id="444" name="Shape 444"/>
          <p:cNvSpPr/>
          <p:nvPr/>
        </p:nvSpPr>
        <p:spPr>
          <a:xfrm rot="16200000">
            <a:off x="5373372" y="6030688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Distinct </a:t>
            </a:r>
          </a:p>
        </p:txBody>
      </p:sp>
      <p:sp>
        <p:nvSpPr>
          <p:cNvPr id="447" name="Shape 447"/>
          <p:cNvSpPr/>
          <p:nvPr/>
        </p:nvSpPr>
        <p:spPr>
          <a:xfrm>
            <a:off x="304799" y="4438650"/>
            <a:ext cx="1330725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DISTINCT price FROM products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title"/>
          </p:nvPr>
        </p:nvSpPr>
        <p:spPr>
          <a:xfrm>
            <a:off x="2477910" y="4180249"/>
            <a:ext cx="10933145" cy="4521201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What about you?</a:t>
            </a:r>
          </a:p>
        </p:txBody>
      </p:sp>
      <p:sp>
        <p:nvSpPr>
          <p:cNvPr id="223" name="Shape 223"/>
          <p:cNvSpPr/>
          <p:nvPr>
            <p:ph type="body" idx="1"/>
          </p:nvPr>
        </p:nvSpPr>
        <p:spPr>
          <a:xfrm>
            <a:off x="406400" y="4038547"/>
            <a:ext cx="12192000" cy="6108701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Goals</a:t>
            </a:r>
          </a:p>
          <a:p>
            <a:pPr>
              <a:defRPr sz="5400"/>
            </a:pPr>
            <a:r>
              <a:t>Database used at work</a:t>
            </a:r>
          </a:p>
          <a:p>
            <a:pPr>
              <a:defRPr sz="5400"/>
            </a:pPr>
            <a:r>
              <a:t>Background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846" t="0" r="2984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</a:t>
            </a:r>
          </a:p>
        </p:txBody>
      </p:sp>
      <p:sp>
        <p:nvSpPr>
          <p:cNvPr id="227" name="Shape 2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Reasons to 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1421580" y="3333286"/>
            <a:ext cx="11785504" cy="3544938"/>
          </a:xfrm>
          <a:prstGeom prst="rect">
            <a:avLst/>
          </a:prstGeom>
        </p:spPr>
        <p:txBody>
          <a:bodyPr/>
          <a:lstStyle>
            <a:lvl1pPr defTabSz="461518">
              <a:defRPr sz="13430"/>
            </a:lvl1pPr>
          </a:lstStyle>
          <a:p>
            <a:pPr/>
            <a:r>
              <a:t>1. The Importance of data is rising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